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B33D1C-77A8-4643-BAA8-FF3037FCE079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B83156-6C2A-445F-A5A3-A11DC743E7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33D1C-77A8-4643-BAA8-FF3037FCE079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B83156-6C2A-445F-A5A3-A11DC743E7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7B33D1C-77A8-4643-BAA8-FF3037FCE079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B83156-6C2A-445F-A5A3-A11DC743E7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33D1C-77A8-4643-BAA8-FF3037FCE079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B83156-6C2A-445F-A5A3-A11DC743E7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B33D1C-77A8-4643-BAA8-FF3037FCE079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B83156-6C2A-445F-A5A3-A11DC743E7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33D1C-77A8-4643-BAA8-FF3037FCE079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B83156-6C2A-445F-A5A3-A11DC743E7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33D1C-77A8-4643-BAA8-FF3037FCE079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B83156-6C2A-445F-A5A3-A11DC743E7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33D1C-77A8-4643-BAA8-FF3037FCE079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B83156-6C2A-445F-A5A3-A11DC743E7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B33D1C-77A8-4643-BAA8-FF3037FCE079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B83156-6C2A-445F-A5A3-A11DC743E7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33D1C-77A8-4643-BAA8-FF3037FCE079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B83156-6C2A-445F-A5A3-A11DC743E7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33D1C-77A8-4643-BAA8-FF3037FCE079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B83156-6C2A-445F-A5A3-A11DC743E7E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7B33D1C-77A8-4643-BAA8-FF3037FCE079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B83156-6C2A-445F-A5A3-A11DC743E7E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3108" y="928670"/>
            <a:ext cx="6315092" cy="2286016"/>
          </a:xfrm>
        </p:spPr>
        <p:txBody>
          <a:bodyPr>
            <a:normAutofit/>
          </a:bodyPr>
          <a:lstStyle/>
          <a:p>
            <a:r>
              <a:rPr lang="sk-SK" sz="7300" b="1" dirty="0" smtClean="0"/>
              <a:t>Pitný režim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0" y="5000636"/>
            <a:ext cx="3843342" cy="1281106"/>
          </a:xfrm>
        </p:spPr>
        <p:txBody>
          <a:bodyPr>
            <a:normAutofit/>
          </a:bodyPr>
          <a:lstStyle/>
          <a:p>
            <a:r>
              <a:rPr lang="sk-SK" dirty="0" smtClean="0"/>
              <a:t>PhDr. Daniela </a:t>
            </a:r>
            <a:r>
              <a:rPr lang="sk-SK" dirty="0" err="1" smtClean="0"/>
              <a:t>Hrašková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320040"/>
            <a:ext cx="7196166" cy="322878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Zásady pitného režimu: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785794"/>
            <a:ext cx="7553356" cy="5669942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Piť rovnomerne v priebehu celého dňa, už od rána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/>
              <a:t>Nečakať na prejavy pocitu smädu, ktorý je už príznakom dehydratácie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/>
              <a:t>Zabezpečiť prístup detí k zdroju vody aj počas vyučovania na školách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/>
              <a:t>Základom </a:t>
            </a:r>
            <a:r>
              <a:rPr lang="sk-SK" dirty="0" smtClean="0"/>
              <a:t>pitného </a:t>
            </a:r>
            <a:r>
              <a:rPr lang="sk-SK" dirty="0" smtClean="0"/>
              <a:t>režimu má byť kvalitná, čistá pitná voda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/>
              <a:t>Mlieko nie je nápoj na hasenie smädu, ale potravina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/>
              <a:t>Pri zvýšenej záťaži (zvýšená telesná aktivita, horúce počasie, hnačky, horúčky) sa musia straty tekutín priebežne dopĺňať zvýšeným príjmom tekutín a s vyváženým obsahom minerálnych látok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/>
              <a:t>Obmedziť konzumáciu silne perlivých vôd</a:t>
            </a:r>
            <a:r>
              <a:rPr lang="sk-SK" dirty="0" smtClean="0"/>
              <a:t>.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 Redukovať konzumáciu sladených nápojov.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2071678"/>
            <a:ext cx="6910414" cy="1071570"/>
          </a:xfrm>
        </p:spPr>
        <p:txBody>
          <a:bodyPr/>
          <a:lstStyle/>
          <a:p>
            <a:r>
              <a:rPr lang="sk-SK" dirty="0" smtClean="0"/>
              <a:t>Ďakujem za pozornosť.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4643446"/>
            <a:ext cx="7196166" cy="1812290"/>
          </a:xfrm>
        </p:spPr>
        <p:txBody>
          <a:bodyPr/>
          <a:lstStyle/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320040"/>
            <a:ext cx="7339042" cy="108564"/>
          </a:xfrm>
        </p:spPr>
        <p:txBody>
          <a:bodyPr>
            <a:normAutofit fontScale="90000"/>
          </a:bodyPr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285728"/>
            <a:ext cx="7715304" cy="6170008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Dodržiavanie správneho pitného režimu je jednou z najdôležitejších zásad správneho životného štýlu, je dôležité pre zachovanie optimálneho chodu všetkých systémov a funkcií v organizme, pre zachovanie zdravia. </a:t>
            </a:r>
          </a:p>
          <a:p>
            <a:endParaRPr lang="sk-SK" dirty="0" smtClean="0"/>
          </a:p>
          <a:p>
            <a:r>
              <a:rPr lang="sk-SK" dirty="0" smtClean="0"/>
              <a:t>Voda je hlavnou súčasťou vnútorného prostredia ľudského organizmu, tvorí 50 – 70 % celej hmotnosti tela.</a:t>
            </a:r>
          </a:p>
          <a:p>
            <a:endParaRPr lang="sk-SK" dirty="0" smtClean="0"/>
          </a:p>
          <a:p>
            <a:r>
              <a:rPr lang="sk-SK" dirty="0" smtClean="0"/>
              <a:t>V ľudskom organizme pôsobí ako rozpúšťadlo pri spracovaní potravy, je základom tráviacich štiav, každá chemická reakcia v našom organizme sa koná na základe vody.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Významne ovplyvňuje metabolizmus na všetkých úrovniach, je nosičom minerálov, stopových prvkov a iných výživných látok, prenáša kyslík a splodiny látkovej premeny.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320040"/>
            <a:ext cx="7339042" cy="180002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20" y="642918"/>
            <a:ext cx="7410480" cy="5812818"/>
          </a:xfrm>
        </p:spPr>
        <p:txBody>
          <a:bodyPr/>
          <a:lstStyle/>
          <a:p>
            <a:r>
              <a:rPr lang="sk-SK" dirty="0" smtClean="0"/>
              <a:t>Voda transportuje živiny ku všetkým orgánom, zásobuje nervové cesty, udržiava správnu funkčnú a reprodukčnú schopnosť našich buniek, je potrebná na plnenie všetkých úloh našej krvi a lymfy.</a:t>
            </a:r>
          </a:p>
          <a:p>
            <a:endParaRPr lang="sk-SK" dirty="0" smtClean="0"/>
          </a:p>
          <a:p>
            <a:r>
              <a:rPr lang="sk-SK" dirty="0" smtClean="0"/>
              <a:t>Je najdôležitejšia zložka pre termoregulačné procesy (udržuje a reguluje telesnú teplotu). </a:t>
            </a:r>
          </a:p>
          <a:p>
            <a:endParaRPr lang="sk-SK" dirty="0" smtClean="0"/>
          </a:p>
          <a:p>
            <a:r>
              <a:rPr lang="sk-SK" dirty="0" smtClean="0"/>
              <a:t>Napriek tomu „pitný režim“ uznáva snáď každý a nerešpektuje nikto.</a:t>
            </a:r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7929618" cy="1643074"/>
          </a:xfrm>
        </p:spPr>
        <p:txBody>
          <a:bodyPr>
            <a:normAutofit/>
          </a:bodyPr>
          <a:lstStyle/>
          <a:p>
            <a:r>
              <a:rPr lang="sk-SK" sz="2800" dirty="0" smtClean="0"/>
              <a:t>Medzi príjmom a výdajom vody v ľudskom organizme je za normálnych okolností rovnováha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20" y="1857364"/>
            <a:ext cx="7410480" cy="4598372"/>
          </a:xfrm>
        </p:spPr>
        <p:txBody>
          <a:bodyPr/>
          <a:lstStyle/>
          <a:p>
            <a:endParaRPr lang="sk-SK" b="1" dirty="0" smtClean="0"/>
          </a:p>
          <a:p>
            <a:r>
              <a:rPr lang="sk-SK" b="1" dirty="0" smtClean="0"/>
              <a:t>Voda sa z organizmu stráca</a:t>
            </a:r>
            <a:r>
              <a:rPr lang="sk-SK" dirty="0" smtClean="0"/>
              <a:t>: kožou vyparovaním, potením, vydychovaním, močom, stolicou.</a:t>
            </a:r>
          </a:p>
          <a:p>
            <a:endParaRPr lang="sk-SK" dirty="0" smtClean="0"/>
          </a:p>
          <a:p>
            <a:r>
              <a:rPr lang="sk-SK" b="1" dirty="0" smtClean="0"/>
              <a:t>Voda sa do organizmu prijíma: </a:t>
            </a:r>
            <a:r>
              <a:rPr lang="sk-SK" dirty="0" smtClean="0"/>
              <a:t>potravou (v ovocí a zelenine je 90% vody, v mäse 50-70% vody), pitím vody a nápojov (1,5 – 2,5 l denne), tzv. metabolickou vodou vznikajúcou pri metabolických pochodoch v organizme.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320040"/>
            <a:ext cx="7410480" cy="108564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20" y="428604"/>
            <a:ext cx="7410480" cy="6027132"/>
          </a:xfrm>
        </p:spPr>
        <p:txBody>
          <a:bodyPr>
            <a:normAutofit fontScale="85000" lnSpcReduction="10000"/>
          </a:bodyPr>
          <a:lstStyle/>
          <a:p>
            <a:r>
              <a:rPr lang="sk-SK" dirty="0" smtClean="0"/>
              <a:t>Pitný režim, teda príjem a výdaj vody sa riadi konštitúciou človeka, vekom, aktivitou organizmu a tiež okolitým prostredím. </a:t>
            </a:r>
          </a:p>
          <a:p>
            <a:endParaRPr lang="sk-SK" dirty="0" smtClean="0"/>
          </a:p>
          <a:p>
            <a:r>
              <a:rPr lang="sk-SK" dirty="0" smtClean="0"/>
              <a:t>Nedostatok vody vyvolá pocit smädu, ktorý je sprostredkovaný reflexne z tzv. centra smädu v časti mozgu – hypotalame. </a:t>
            </a:r>
          </a:p>
          <a:p>
            <a:endParaRPr lang="sk-SK" dirty="0" smtClean="0"/>
          </a:p>
          <a:p>
            <a:r>
              <a:rPr lang="sk-SK" dirty="0" smtClean="0"/>
              <a:t> Deti zvyčajne nemávajú pocit smädu a majú z dôvodu intenzívnej, spontánnej pohybovej aktivity vyššie požiadavky na krytie potreby tekutín, čím sú viac vystavené </a:t>
            </a:r>
            <a:r>
              <a:rPr lang="sk-SK" dirty="0" err="1" smtClean="0"/>
              <a:t>nebezpečiu</a:t>
            </a:r>
            <a:r>
              <a:rPr lang="sk-SK" dirty="0" smtClean="0"/>
              <a:t> dehydratácie organizmu z nedostatku tekutín. 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Preto je potrebné im v pravidelných intervaloch počas celého dňa ponúkať vhodné nápoje, vytvoriť im podmienky na plynulý príjem tekutín či už doma alebo v zariadeniach pre deti a mládež.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320040"/>
            <a:ext cx="7339042" cy="108564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20" y="428604"/>
            <a:ext cx="7410480" cy="6027132"/>
          </a:xfrm>
        </p:spPr>
        <p:txBody>
          <a:bodyPr/>
          <a:lstStyle/>
          <a:p>
            <a:r>
              <a:rPr lang="sk-SK" dirty="0" smtClean="0"/>
              <a:t>Potreba množstva vody u detí sa mení vekom, stupňom fyzickej aktivity, psychickej záťaže, stresu a prostredím (pri horúčavách sa potreba vody zvyšuje až dvojnásobne)</a:t>
            </a:r>
          </a:p>
          <a:p>
            <a:endParaRPr lang="sk-SK" dirty="0" smtClean="0"/>
          </a:p>
          <a:p>
            <a:r>
              <a:rPr lang="sk-SK" dirty="0" smtClean="0"/>
              <a:t>Potreba vody u novorodenca sa pohybuje od 60 do 100 ml na kg hmotnosti, u batoľaťa 120 ml, 100 ml na kg u dieťa predškolského veku, 70 ml u dieťaťa v školskom veku a u dospelých je to cca 50 ml (30-35 ml) na kg hmotnosti za 24 hodín pri bežnom zaťažení.</a:t>
            </a:r>
          </a:p>
          <a:p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7481918" cy="108564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500042"/>
            <a:ext cx="7553356" cy="635795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k-SK" sz="3100" b="1" dirty="0" smtClean="0"/>
              <a:t>Príznaky poklesu tekutín:</a:t>
            </a:r>
            <a:r>
              <a:rPr lang="sk-SK" b="1" dirty="0" smtClean="0"/>
              <a:t> </a:t>
            </a:r>
          </a:p>
          <a:p>
            <a:pPr>
              <a:buFontTx/>
              <a:buChar char="-"/>
            </a:pPr>
            <a:r>
              <a:rPr lang="sk-SK" dirty="0" smtClean="0"/>
              <a:t>Pri poklese tekutín o 2% sa znižuje telesný a duševný výkon o 20%, strata tekutín o 4% znižuje výkon o 50%, väčšie straty môžu viesť ku kolapsu až smrti.</a:t>
            </a:r>
          </a:p>
          <a:p>
            <a:pPr>
              <a:buFontTx/>
              <a:buChar char="-"/>
            </a:pP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Zvýšená telesná teplota, žiadny pot ani moč, znížená výkonnosť, nevoľnosť, kŕče, zrýchlený tep, bolesti hlavy, sucho v ústach, závrat, únava, neistá chôdza, svalová horúčka, halucinácie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Najjednoduchším ukazovateľom správnosti pitného režimu je denné množstvo moču (ranný moč by mal byť svetlý, denne vymočiť minimálne 1 l moču).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Smäd nie je správnym ukazovateľom  kedy máme piť. Keď už máme pocit smädu už je neskoro. Vtedy sme už stratili viac ako 2% tekutín. Je lepšie piť častejšie v malých dávkach ako raz a veľa, čo by mohlo spôsobiť žalúdočné ťažkosti. 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Napiť sa hneď ráno je veľmi užitočné. Črevá sa prečistia, organizmus sa primerane zavlaží, postupne sa premyjú obličky a zlepší sa krvný obeh.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320040"/>
            <a:ext cx="7410480" cy="46575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Vhodné nápoje: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20" y="857232"/>
            <a:ext cx="7410480" cy="5598504"/>
          </a:xfrm>
        </p:spPr>
        <p:txBody>
          <a:bodyPr>
            <a:normAutofit fontScale="775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Za vhodný nápoj na pravidelné pitie možno považovať taký, ktorý dobre hasí smäd, má dobré chuťové vlastnosti, podieľa sa na udržaní vodnej a elektrolytickej rovnováhy a má priaznivé biologické vlastnosti. Tomu najlepšie zodpovedá zdravotne bezchybná </a:t>
            </a:r>
            <a:r>
              <a:rPr lang="sk-SK" b="1" dirty="0" smtClean="0"/>
              <a:t>pitná voda. </a:t>
            </a:r>
            <a:r>
              <a:rPr lang="sk-SK" dirty="0" smtClean="0"/>
              <a:t>Pitná voda je najideálnejšou tekutinou na hasenie smädu.</a:t>
            </a:r>
          </a:p>
          <a:p>
            <a:endParaRPr lang="sk-SK" dirty="0" smtClean="0"/>
          </a:p>
          <a:p>
            <a:r>
              <a:rPr lang="sk-SK" dirty="0" smtClean="0"/>
              <a:t>Nesýtené, slabo mineralizované vody z kvalitných prírodných prameňov</a:t>
            </a:r>
          </a:p>
          <a:p>
            <a:endParaRPr lang="sk-SK" dirty="0" smtClean="0"/>
          </a:p>
          <a:p>
            <a:r>
              <a:rPr lang="sk-SK" dirty="0" smtClean="0"/>
              <a:t>Slabé bylinkové, nesladený slabý tmavý čaj a nesladené ovocné čaje</a:t>
            </a:r>
          </a:p>
          <a:p>
            <a:endParaRPr lang="sk-SK" dirty="0" smtClean="0"/>
          </a:p>
          <a:p>
            <a:r>
              <a:rPr lang="sk-SK" dirty="0" smtClean="0"/>
              <a:t>Ovocné a zeleninové šťavy riedené pitnou vodou (uprednostňovať jablko, pomaranč, ríbezle, hrozno, ananás, paradajky – obsahujú dostatok horčíka, vápnika, železa, draslíka)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320040"/>
            <a:ext cx="7410480" cy="608630"/>
          </a:xfrm>
        </p:spPr>
        <p:txBody>
          <a:bodyPr>
            <a:normAutofit/>
          </a:bodyPr>
          <a:lstStyle/>
          <a:p>
            <a:r>
              <a:rPr lang="sk-SK" dirty="0" smtClean="0"/>
              <a:t>Nevhodné nápoje: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20" y="928670"/>
            <a:ext cx="7696200" cy="5357850"/>
          </a:xfrm>
        </p:spPr>
        <p:txBody>
          <a:bodyPr>
            <a:normAutofit fontScale="625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Priemyselne vyrábané malinovky a nápoje prisladzované s obsahom viac ako 2,5% cukru – sú nadmerne energeticky výdatné (riziko obezity), vyvolávajú návyk na sladké, tlmia chuť do plnohodnotného jedla, cukor spomaľuje vstrebávanie vody, cukor môže byť príčinou vyššej </a:t>
            </a:r>
            <a:r>
              <a:rPr lang="sk-SK" dirty="0" err="1" smtClean="0"/>
              <a:t>kazivosti</a:t>
            </a:r>
            <a:r>
              <a:rPr lang="sk-SK" dirty="0" smtClean="0"/>
              <a:t> zubov.</a:t>
            </a:r>
          </a:p>
          <a:p>
            <a:endParaRPr lang="sk-SK" dirty="0" smtClean="0"/>
          </a:p>
          <a:p>
            <a:r>
              <a:rPr lang="sk-SK" dirty="0" smtClean="0"/>
              <a:t>Nápoje s obsahom chinínu a kofeínu.</a:t>
            </a:r>
          </a:p>
          <a:p>
            <a:endParaRPr lang="sk-SK" dirty="0" smtClean="0"/>
          </a:p>
          <a:p>
            <a:r>
              <a:rPr lang="sk-SK" dirty="0" smtClean="0"/>
              <a:t>Sýtené nápoje (nápoje presýtené oxidom uhličitým dráždia žalúdok, bublinky vyvolávajú tlak na bránicu).</a:t>
            </a:r>
          </a:p>
          <a:p>
            <a:endParaRPr lang="sk-SK" dirty="0" smtClean="0"/>
          </a:p>
          <a:p>
            <a:r>
              <a:rPr lang="sk-SK" dirty="0" smtClean="0"/>
              <a:t>Liečivé minerálne vody a minerálky s vysokým obsahom sodíka a s nevyváženým </a:t>
            </a:r>
            <a:r>
              <a:rPr lang="sk-SK" smtClean="0"/>
              <a:t>pomerom horčíka </a:t>
            </a:r>
            <a:r>
              <a:rPr lang="sk-SK" dirty="0" smtClean="0"/>
              <a:t>a draslíka.</a:t>
            </a:r>
          </a:p>
          <a:p>
            <a:endParaRPr lang="sk-SK" dirty="0" smtClean="0"/>
          </a:p>
          <a:p>
            <a:r>
              <a:rPr lang="sk-SK" dirty="0" smtClean="0"/>
              <a:t>Alkoholické nápoje.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Energetické nápoje.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Chladené až ľadové nápoje (zhoršujú trávenie, môžu vyvolať zápal sliznice žalúdka).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213</TotalTime>
  <Words>929</Words>
  <Application>Microsoft Office PowerPoint</Application>
  <PresentationFormat>Prezentácia na obrazovke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Luxusný</vt:lpstr>
      <vt:lpstr>Pitný režim </vt:lpstr>
      <vt:lpstr>Snímka 2</vt:lpstr>
      <vt:lpstr>Snímka 3</vt:lpstr>
      <vt:lpstr>Medzi príjmom a výdajom vody v ľudskom organizme je za normálnych okolností rovnováha.</vt:lpstr>
      <vt:lpstr>Snímka 5</vt:lpstr>
      <vt:lpstr>Snímka 6</vt:lpstr>
      <vt:lpstr>Snímka 7</vt:lpstr>
      <vt:lpstr>Vhodné nápoje:</vt:lpstr>
      <vt:lpstr>Nevhodné nápoje:</vt:lpstr>
      <vt:lpstr>Zásady pitného režimu:</vt:lpstr>
      <vt:lpstr>Ďakujem za pozornosť.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Pitný režim </dc:title>
  <dc:creator>user</dc:creator>
  <cp:lastModifiedBy>user</cp:lastModifiedBy>
  <cp:revision>52</cp:revision>
  <dcterms:created xsi:type="dcterms:W3CDTF">2012-09-06T08:22:02Z</dcterms:created>
  <dcterms:modified xsi:type="dcterms:W3CDTF">2012-09-19T12:21:48Z</dcterms:modified>
</cp:coreProperties>
</file>